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3" r:id="rId5"/>
    <p:sldId id="261" r:id="rId6"/>
    <p:sldId id="262" r:id="rId7"/>
    <p:sldId id="264" r:id="rId8"/>
    <p:sldId id="265" r:id="rId9"/>
    <p:sldId id="266" r:id="rId10"/>
    <p:sldId id="267" r:id="rId11"/>
    <p:sldId id="274" r:id="rId12"/>
    <p:sldId id="273" r:id="rId13"/>
    <p:sldId id="272" r:id="rId14"/>
    <p:sldId id="271" r:id="rId15"/>
    <p:sldId id="270" r:id="rId16"/>
    <p:sldId id="269" r:id="rId17"/>
    <p:sldId id="268" r:id="rId18"/>
    <p:sldId id="275" r:id="rId19"/>
    <p:sldId id="276" r:id="rId20"/>
    <p:sldId id="25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8ECB-7556-234B-6705-A11E218705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41ED1F8-2094-3135-5648-12EBBBAB3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CBA4877-360C-02CB-AF74-651D9B149D56}"/>
              </a:ext>
            </a:extLst>
          </p:cNvPr>
          <p:cNvSpPr>
            <a:spLocks noGrp="1"/>
          </p:cNvSpPr>
          <p:nvPr>
            <p:ph type="dt" sz="half" idx="10"/>
          </p:nvPr>
        </p:nvSpPr>
        <p:spPr/>
        <p:txBody>
          <a:bodyPr/>
          <a:lstStyle/>
          <a:p>
            <a:fld id="{E893A864-3CEA-45F5-9865-AA0ADA2CAF27}" type="datetimeFigureOut">
              <a:rPr lang="en-SG" smtClean="0"/>
              <a:t>4/6/2024</a:t>
            </a:fld>
            <a:endParaRPr lang="en-SG"/>
          </a:p>
        </p:txBody>
      </p:sp>
      <p:sp>
        <p:nvSpPr>
          <p:cNvPr id="5" name="Footer Placeholder 4">
            <a:extLst>
              <a:ext uri="{FF2B5EF4-FFF2-40B4-BE49-F238E27FC236}">
                <a16:creationId xmlns:a16="http://schemas.microsoft.com/office/drawing/2014/main" id="{24A7E2E6-08E0-9DB9-D224-5E38F77A8DD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EF7F98C-DCAB-9E22-83D0-097374003B98}"/>
              </a:ext>
            </a:extLst>
          </p:cNvPr>
          <p:cNvSpPr>
            <a:spLocks noGrp="1"/>
          </p:cNvSpPr>
          <p:nvPr>
            <p:ph type="sldNum" sz="quarter" idx="12"/>
          </p:nvPr>
        </p:nvSpPr>
        <p:spPr/>
        <p:txBody>
          <a:bodyPr/>
          <a:lstStyle/>
          <a:p>
            <a:fld id="{91AE595B-01EF-481A-A581-664B2FE7C12B}" type="slidenum">
              <a:rPr lang="en-SG" smtClean="0"/>
              <a:t>‹#›</a:t>
            </a:fld>
            <a:endParaRPr lang="en-SG"/>
          </a:p>
        </p:txBody>
      </p:sp>
    </p:spTree>
    <p:extLst>
      <p:ext uri="{BB962C8B-B14F-4D97-AF65-F5344CB8AC3E}">
        <p14:creationId xmlns:p14="http://schemas.microsoft.com/office/powerpoint/2010/main" val="112888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67FF-A335-7B0C-671F-CBC7E53F3FBC}"/>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1A383650-850F-5D9A-4D7B-D55BFB732E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E77CF24-10F6-DBB4-B3A0-521093AE2215}"/>
              </a:ext>
            </a:extLst>
          </p:cNvPr>
          <p:cNvSpPr>
            <a:spLocks noGrp="1"/>
          </p:cNvSpPr>
          <p:nvPr>
            <p:ph type="dt" sz="half" idx="10"/>
          </p:nvPr>
        </p:nvSpPr>
        <p:spPr/>
        <p:txBody>
          <a:bodyPr/>
          <a:lstStyle/>
          <a:p>
            <a:fld id="{E893A864-3CEA-45F5-9865-AA0ADA2CAF27}" type="datetimeFigureOut">
              <a:rPr lang="en-SG" smtClean="0"/>
              <a:t>4/6/2024</a:t>
            </a:fld>
            <a:endParaRPr lang="en-SG"/>
          </a:p>
        </p:txBody>
      </p:sp>
      <p:sp>
        <p:nvSpPr>
          <p:cNvPr id="5" name="Footer Placeholder 4">
            <a:extLst>
              <a:ext uri="{FF2B5EF4-FFF2-40B4-BE49-F238E27FC236}">
                <a16:creationId xmlns:a16="http://schemas.microsoft.com/office/drawing/2014/main" id="{56664966-242B-1DE1-7E1D-5FD3EA590B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2A8D6DE-5744-1B63-ECAF-6007D5A03014}"/>
              </a:ext>
            </a:extLst>
          </p:cNvPr>
          <p:cNvSpPr>
            <a:spLocks noGrp="1"/>
          </p:cNvSpPr>
          <p:nvPr>
            <p:ph type="sldNum" sz="quarter" idx="12"/>
          </p:nvPr>
        </p:nvSpPr>
        <p:spPr/>
        <p:txBody>
          <a:bodyPr/>
          <a:lstStyle/>
          <a:p>
            <a:fld id="{91AE595B-01EF-481A-A581-664B2FE7C12B}" type="slidenum">
              <a:rPr lang="en-SG" smtClean="0"/>
              <a:t>‹#›</a:t>
            </a:fld>
            <a:endParaRPr lang="en-SG"/>
          </a:p>
        </p:txBody>
      </p:sp>
    </p:spTree>
    <p:extLst>
      <p:ext uri="{BB962C8B-B14F-4D97-AF65-F5344CB8AC3E}">
        <p14:creationId xmlns:p14="http://schemas.microsoft.com/office/powerpoint/2010/main" val="170318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F103E7-130A-932E-4645-B3982DB4C8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4E5EDB6-366C-806F-FC8E-F88062CD4A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17E213A-528E-2E0E-6498-09F79A168F0F}"/>
              </a:ext>
            </a:extLst>
          </p:cNvPr>
          <p:cNvSpPr>
            <a:spLocks noGrp="1"/>
          </p:cNvSpPr>
          <p:nvPr>
            <p:ph type="dt" sz="half" idx="10"/>
          </p:nvPr>
        </p:nvSpPr>
        <p:spPr/>
        <p:txBody>
          <a:bodyPr/>
          <a:lstStyle/>
          <a:p>
            <a:fld id="{E893A864-3CEA-45F5-9865-AA0ADA2CAF27}" type="datetimeFigureOut">
              <a:rPr lang="en-SG" smtClean="0"/>
              <a:t>4/6/2024</a:t>
            </a:fld>
            <a:endParaRPr lang="en-SG"/>
          </a:p>
        </p:txBody>
      </p:sp>
      <p:sp>
        <p:nvSpPr>
          <p:cNvPr id="5" name="Footer Placeholder 4">
            <a:extLst>
              <a:ext uri="{FF2B5EF4-FFF2-40B4-BE49-F238E27FC236}">
                <a16:creationId xmlns:a16="http://schemas.microsoft.com/office/drawing/2014/main" id="{B03813D9-229A-A6EA-5EA3-E8C5E1DC27F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26C742F-B594-5A05-EB4E-2B29582E990A}"/>
              </a:ext>
            </a:extLst>
          </p:cNvPr>
          <p:cNvSpPr>
            <a:spLocks noGrp="1"/>
          </p:cNvSpPr>
          <p:nvPr>
            <p:ph type="sldNum" sz="quarter" idx="12"/>
          </p:nvPr>
        </p:nvSpPr>
        <p:spPr/>
        <p:txBody>
          <a:bodyPr/>
          <a:lstStyle/>
          <a:p>
            <a:fld id="{91AE595B-01EF-481A-A581-664B2FE7C12B}" type="slidenum">
              <a:rPr lang="en-SG" smtClean="0"/>
              <a:t>‹#›</a:t>
            </a:fld>
            <a:endParaRPr lang="en-SG"/>
          </a:p>
        </p:txBody>
      </p:sp>
    </p:spTree>
    <p:extLst>
      <p:ext uri="{BB962C8B-B14F-4D97-AF65-F5344CB8AC3E}">
        <p14:creationId xmlns:p14="http://schemas.microsoft.com/office/powerpoint/2010/main" val="3622938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BEB9-4530-C30B-9A78-C1AD7B2A8B1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C078DFD-EE9B-83FB-E8CA-DF29938498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0D27F7D-D631-01D4-A474-85A157D8C06C}"/>
              </a:ext>
            </a:extLst>
          </p:cNvPr>
          <p:cNvSpPr>
            <a:spLocks noGrp="1"/>
          </p:cNvSpPr>
          <p:nvPr>
            <p:ph type="dt" sz="half" idx="10"/>
          </p:nvPr>
        </p:nvSpPr>
        <p:spPr/>
        <p:txBody>
          <a:bodyPr/>
          <a:lstStyle/>
          <a:p>
            <a:fld id="{E893A864-3CEA-45F5-9865-AA0ADA2CAF27}" type="datetimeFigureOut">
              <a:rPr lang="en-SG" smtClean="0"/>
              <a:t>4/6/2024</a:t>
            </a:fld>
            <a:endParaRPr lang="en-SG"/>
          </a:p>
        </p:txBody>
      </p:sp>
      <p:sp>
        <p:nvSpPr>
          <p:cNvPr id="5" name="Footer Placeholder 4">
            <a:extLst>
              <a:ext uri="{FF2B5EF4-FFF2-40B4-BE49-F238E27FC236}">
                <a16:creationId xmlns:a16="http://schemas.microsoft.com/office/drawing/2014/main" id="{4FB37A78-FB6A-A0F4-BA3B-17C67919AA8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DC6640D-77A2-810D-A1FF-8084AEF44F09}"/>
              </a:ext>
            </a:extLst>
          </p:cNvPr>
          <p:cNvSpPr>
            <a:spLocks noGrp="1"/>
          </p:cNvSpPr>
          <p:nvPr>
            <p:ph type="sldNum" sz="quarter" idx="12"/>
          </p:nvPr>
        </p:nvSpPr>
        <p:spPr/>
        <p:txBody>
          <a:bodyPr/>
          <a:lstStyle/>
          <a:p>
            <a:fld id="{91AE595B-01EF-481A-A581-664B2FE7C12B}" type="slidenum">
              <a:rPr lang="en-SG" smtClean="0"/>
              <a:t>‹#›</a:t>
            </a:fld>
            <a:endParaRPr lang="en-SG"/>
          </a:p>
        </p:txBody>
      </p:sp>
    </p:spTree>
    <p:extLst>
      <p:ext uri="{BB962C8B-B14F-4D97-AF65-F5344CB8AC3E}">
        <p14:creationId xmlns:p14="http://schemas.microsoft.com/office/powerpoint/2010/main" val="1082569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614F4-69F5-4A59-461E-97AAE5078C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F1E364BC-A0CA-1E28-F408-BBAB4B1E75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5B8FC3-606C-287B-CC4F-E778AEB9B7D7}"/>
              </a:ext>
            </a:extLst>
          </p:cNvPr>
          <p:cNvSpPr>
            <a:spLocks noGrp="1"/>
          </p:cNvSpPr>
          <p:nvPr>
            <p:ph type="dt" sz="half" idx="10"/>
          </p:nvPr>
        </p:nvSpPr>
        <p:spPr/>
        <p:txBody>
          <a:bodyPr/>
          <a:lstStyle/>
          <a:p>
            <a:fld id="{E893A864-3CEA-45F5-9865-AA0ADA2CAF27}" type="datetimeFigureOut">
              <a:rPr lang="en-SG" smtClean="0"/>
              <a:t>4/6/2024</a:t>
            </a:fld>
            <a:endParaRPr lang="en-SG"/>
          </a:p>
        </p:txBody>
      </p:sp>
      <p:sp>
        <p:nvSpPr>
          <p:cNvPr id="5" name="Footer Placeholder 4">
            <a:extLst>
              <a:ext uri="{FF2B5EF4-FFF2-40B4-BE49-F238E27FC236}">
                <a16:creationId xmlns:a16="http://schemas.microsoft.com/office/drawing/2014/main" id="{23F36A5A-005E-0C00-EC21-28827888F51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C6D0AF-1938-C18A-F2FE-3738FF6423DF}"/>
              </a:ext>
            </a:extLst>
          </p:cNvPr>
          <p:cNvSpPr>
            <a:spLocks noGrp="1"/>
          </p:cNvSpPr>
          <p:nvPr>
            <p:ph type="sldNum" sz="quarter" idx="12"/>
          </p:nvPr>
        </p:nvSpPr>
        <p:spPr/>
        <p:txBody>
          <a:bodyPr/>
          <a:lstStyle/>
          <a:p>
            <a:fld id="{91AE595B-01EF-481A-A581-664B2FE7C12B}" type="slidenum">
              <a:rPr lang="en-SG" smtClean="0"/>
              <a:t>‹#›</a:t>
            </a:fld>
            <a:endParaRPr lang="en-SG"/>
          </a:p>
        </p:txBody>
      </p:sp>
    </p:spTree>
    <p:extLst>
      <p:ext uri="{BB962C8B-B14F-4D97-AF65-F5344CB8AC3E}">
        <p14:creationId xmlns:p14="http://schemas.microsoft.com/office/powerpoint/2010/main" val="3437706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8C3C-5B80-30F2-2F04-F2919F707B8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25917DC-4343-12F1-9D5D-32ADC15FC6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3D2EEE0F-692E-3EB4-EE93-E186D337D3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D51CD35-3D2C-F3B7-1A8C-E8138AAAD685}"/>
              </a:ext>
            </a:extLst>
          </p:cNvPr>
          <p:cNvSpPr>
            <a:spLocks noGrp="1"/>
          </p:cNvSpPr>
          <p:nvPr>
            <p:ph type="dt" sz="half" idx="10"/>
          </p:nvPr>
        </p:nvSpPr>
        <p:spPr/>
        <p:txBody>
          <a:bodyPr/>
          <a:lstStyle/>
          <a:p>
            <a:fld id="{E893A864-3CEA-45F5-9865-AA0ADA2CAF27}" type="datetimeFigureOut">
              <a:rPr lang="en-SG" smtClean="0"/>
              <a:t>4/6/2024</a:t>
            </a:fld>
            <a:endParaRPr lang="en-SG"/>
          </a:p>
        </p:txBody>
      </p:sp>
      <p:sp>
        <p:nvSpPr>
          <p:cNvPr id="6" name="Footer Placeholder 5">
            <a:extLst>
              <a:ext uri="{FF2B5EF4-FFF2-40B4-BE49-F238E27FC236}">
                <a16:creationId xmlns:a16="http://schemas.microsoft.com/office/drawing/2014/main" id="{D58CE8F2-65DF-3042-DAB7-31581BAD83A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E86AC79-2D8B-0347-05AF-415B855232D9}"/>
              </a:ext>
            </a:extLst>
          </p:cNvPr>
          <p:cNvSpPr>
            <a:spLocks noGrp="1"/>
          </p:cNvSpPr>
          <p:nvPr>
            <p:ph type="sldNum" sz="quarter" idx="12"/>
          </p:nvPr>
        </p:nvSpPr>
        <p:spPr/>
        <p:txBody>
          <a:bodyPr/>
          <a:lstStyle/>
          <a:p>
            <a:fld id="{91AE595B-01EF-481A-A581-664B2FE7C12B}" type="slidenum">
              <a:rPr lang="en-SG" smtClean="0"/>
              <a:t>‹#›</a:t>
            </a:fld>
            <a:endParaRPr lang="en-SG"/>
          </a:p>
        </p:txBody>
      </p:sp>
    </p:spTree>
    <p:extLst>
      <p:ext uri="{BB962C8B-B14F-4D97-AF65-F5344CB8AC3E}">
        <p14:creationId xmlns:p14="http://schemas.microsoft.com/office/powerpoint/2010/main" val="201762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AAF3-1DC8-B422-8064-663F143FF459}"/>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56CDC09-0C2C-84ED-F085-F56AF13683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639016-6026-89D4-AF5F-454C0D5B74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43156A94-765D-D285-5486-1F829B1C62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518453-4944-6863-10C4-63FAABEE1E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65FB1FB-24F3-CC96-FCA2-C3186199C879}"/>
              </a:ext>
            </a:extLst>
          </p:cNvPr>
          <p:cNvSpPr>
            <a:spLocks noGrp="1"/>
          </p:cNvSpPr>
          <p:nvPr>
            <p:ph type="dt" sz="half" idx="10"/>
          </p:nvPr>
        </p:nvSpPr>
        <p:spPr/>
        <p:txBody>
          <a:bodyPr/>
          <a:lstStyle/>
          <a:p>
            <a:fld id="{E893A864-3CEA-45F5-9865-AA0ADA2CAF27}" type="datetimeFigureOut">
              <a:rPr lang="en-SG" smtClean="0"/>
              <a:t>4/6/2024</a:t>
            </a:fld>
            <a:endParaRPr lang="en-SG"/>
          </a:p>
        </p:txBody>
      </p:sp>
      <p:sp>
        <p:nvSpPr>
          <p:cNvPr id="8" name="Footer Placeholder 7">
            <a:extLst>
              <a:ext uri="{FF2B5EF4-FFF2-40B4-BE49-F238E27FC236}">
                <a16:creationId xmlns:a16="http://schemas.microsoft.com/office/drawing/2014/main" id="{74424669-8E24-3977-DBEA-7B2680253200}"/>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E8DF8AA5-A440-00BD-7FE3-EB46CD3973E5}"/>
              </a:ext>
            </a:extLst>
          </p:cNvPr>
          <p:cNvSpPr>
            <a:spLocks noGrp="1"/>
          </p:cNvSpPr>
          <p:nvPr>
            <p:ph type="sldNum" sz="quarter" idx="12"/>
          </p:nvPr>
        </p:nvSpPr>
        <p:spPr/>
        <p:txBody>
          <a:bodyPr/>
          <a:lstStyle/>
          <a:p>
            <a:fld id="{91AE595B-01EF-481A-A581-664B2FE7C12B}" type="slidenum">
              <a:rPr lang="en-SG" smtClean="0"/>
              <a:t>‹#›</a:t>
            </a:fld>
            <a:endParaRPr lang="en-SG"/>
          </a:p>
        </p:txBody>
      </p:sp>
    </p:spTree>
    <p:extLst>
      <p:ext uri="{BB962C8B-B14F-4D97-AF65-F5344CB8AC3E}">
        <p14:creationId xmlns:p14="http://schemas.microsoft.com/office/powerpoint/2010/main" val="1185362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569F-39A1-696C-E455-A3593625B676}"/>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5F58C83-D813-320F-B3AF-B621A03BD8DC}"/>
              </a:ext>
            </a:extLst>
          </p:cNvPr>
          <p:cNvSpPr>
            <a:spLocks noGrp="1"/>
          </p:cNvSpPr>
          <p:nvPr>
            <p:ph type="dt" sz="half" idx="10"/>
          </p:nvPr>
        </p:nvSpPr>
        <p:spPr/>
        <p:txBody>
          <a:bodyPr/>
          <a:lstStyle/>
          <a:p>
            <a:fld id="{E893A864-3CEA-45F5-9865-AA0ADA2CAF27}" type="datetimeFigureOut">
              <a:rPr lang="en-SG" smtClean="0"/>
              <a:t>4/6/2024</a:t>
            </a:fld>
            <a:endParaRPr lang="en-SG"/>
          </a:p>
        </p:txBody>
      </p:sp>
      <p:sp>
        <p:nvSpPr>
          <p:cNvPr id="4" name="Footer Placeholder 3">
            <a:extLst>
              <a:ext uri="{FF2B5EF4-FFF2-40B4-BE49-F238E27FC236}">
                <a16:creationId xmlns:a16="http://schemas.microsoft.com/office/drawing/2014/main" id="{6DEF3E5C-C24A-4496-1E6A-EB4B6E8694F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8CDBF733-8EA2-C922-9E43-2A2A8B3E6523}"/>
              </a:ext>
            </a:extLst>
          </p:cNvPr>
          <p:cNvSpPr>
            <a:spLocks noGrp="1"/>
          </p:cNvSpPr>
          <p:nvPr>
            <p:ph type="sldNum" sz="quarter" idx="12"/>
          </p:nvPr>
        </p:nvSpPr>
        <p:spPr/>
        <p:txBody>
          <a:bodyPr/>
          <a:lstStyle/>
          <a:p>
            <a:fld id="{91AE595B-01EF-481A-A581-664B2FE7C12B}" type="slidenum">
              <a:rPr lang="en-SG" smtClean="0"/>
              <a:t>‹#›</a:t>
            </a:fld>
            <a:endParaRPr lang="en-SG"/>
          </a:p>
        </p:txBody>
      </p:sp>
    </p:spTree>
    <p:extLst>
      <p:ext uri="{BB962C8B-B14F-4D97-AF65-F5344CB8AC3E}">
        <p14:creationId xmlns:p14="http://schemas.microsoft.com/office/powerpoint/2010/main" val="1934049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D9F156-72CA-D7AD-FC75-5ACEC93574FD}"/>
              </a:ext>
            </a:extLst>
          </p:cNvPr>
          <p:cNvSpPr>
            <a:spLocks noGrp="1"/>
          </p:cNvSpPr>
          <p:nvPr>
            <p:ph type="dt" sz="half" idx="10"/>
          </p:nvPr>
        </p:nvSpPr>
        <p:spPr/>
        <p:txBody>
          <a:bodyPr/>
          <a:lstStyle/>
          <a:p>
            <a:fld id="{E893A864-3CEA-45F5-9865-AA0ADA2CAF27}" type="datetimeFigureOut">
              <a:rPr lang="en-SG" smtClean="0"/>
              <a:t>4/6/2024</a:t>
            </a:fld>
            <a:endParaRPr lang="en-SG"/>
          </a:p>
        </p:txBody>
      </p:sp>
      <p:sp>
        <p:nvSpPr>
          <p:cNvPr id="3" name="Footer Placeholder 2">
            <a:extLst>
              <a:ext uri="{FF2B5EF4-FFF2-40B4-BE49-F238E27FC236}">
                <a16:creationId xmlns:a16="http://schemas.microsoft.com/office/drawing/2014/main" id="{E4793AA2-36F5-1BF7-A375-F1310F090F3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F7E8758C-D932-CDB9-77F9-D0140F3C0EFE}"/>
              </a:ext>
            </a:extLst>
          </p:cNvPr>
          <p:cNvSpPr>
            <a:spLocks noGrp="1"/>
          </p:cNvSpPr>
          <p:nvPr>
            <p:ph type="sldNum" sz="quarter" idx="12"/>
          </p:nvPr>
        </p:nvSpPr>
        <p:spPr/>
        <p:txBody>
          <a:bodyPr/>
          <a:lstStyle/>
          <a:p>
            <a:fld id="{91AE595B-01EF-481A-A581-664B2FE7C12B}" type="slidenum">
              <a:rPr lang="en-SG" smtClean="0"/>
              <a:t>‹#›</a:t>
            </a:fld>
            <a:endParaRPr lang="en-SG"/>
          </a:p>
        </p:txBody>
      </p:sp>
    </p:spTree>
    <p:extLst>
      <p:ext uri="{BB962C8B-B14F-4D97-AF65-F5344CB8AC3E}">
        <p14:creationId xmlns:p14="http://schemas.microsoft.com/office/powerpoint/2010/main" val="1805312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AB49A-EA0C-8182-8835-08018D251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488F563B-2667-FF85-8B70-89E2E22536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D89464AC-E418-8D22-2E19-646B23D56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FCFFF-281D-0F2D-523A-E972E8EF3788}"/>
              </a:ext>
            </a:extLst>
          </p:cNvPr>
          <p:cNvSpPr>
            <a:spLocks noGrp="1"/>
          </p:cNvSpPr>
          <p:nvPr>
            <p:ph type="dt" sz="half" idx="10"/>
          </p:nvPr>
        </p:nvSpPr>
        <p:spPr/>
        <p:txBody>
          <a:bodyPr/>
          <a:lstStyle/>
          <a:p>
            <a:fld id="{E893A864-3CEA-45F5-9865-AA0ADA2CAF27}" type="datetimeFigureOut">
              <a:rPr lang="en-SG" smtClean="0"/>
              <a:t>4/6/2024</a:t>
            </a:fld>
            <a:endParaRPr lang="en-SG"/>
          </a:p>
        </p:txBody>
      </p:sp>
      <p:sp>
        <p:nvSpPr>
          <p:cNvPr id="6" name="Footer Placeholder 5">
            <a:extLst>
              <a:ext uri="{FF2B5EF4-FFF2-40B4-BE49-F238E27FC236}">
                <a16:creationId xmlns:a16="http://schemas.microsoft.com/office/drawing/2014/main" id="{0E2A8514-B300-7E06-CD53-933BC095993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659F344-6E56-224D-A58B-02AE9053F3AB}"/>
              </a:ext>
            </a:extLst>
          </p:cNvPr>
          <p:cNvSpPr>
            <a:spLocks noGrp="1"/>
          </p:cNvSpPr>
          <p:nvPr>
            <p:ph type="sldNum" sz="quarter" idx="12"/>
          </p:nvPr>
        </p:nvSpPr>
        <p:spPr/>
        <p:txBody>
          <a:bodyPr/>
          <a:lstStyle/>
          <a:p>
            <a:fld id="{91AE595B-01EF-481A-A581-664B2FE7C12B}" type="slidenum">
              <a:rPr lang="en-SG" smtClean="0"/>
              <a:t>‹#›</a:t>
            </a:fld>
            <a:endParaRPr lang="en-SG"/>
          </a:p>
        </p:txBody>
      </p:sp>
    </p:spTree>
    <p:extLst>
      <p:ext uri="{BB962C8B-B14F-4D97-AF65-F5344CB8AC3E}">
        <p14:creationId xmlns:p14="http://schemas.microsoft.com/office/powerpoint/2010/main" val="403116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1D4F-CCE9-F955-DFD4-8EA9BC34E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2B15953F-224D-E6BC-34A9-EC9E29BEA7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4EFDE387-32A9-556A-04C7-05D18AE07B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E85E7-2818-9621-5139-9A4A685D0666}"/>
              </a:ext>
            </a:extLst>
          </p:cNvPr>
          <p:cNvSpPr>
            <a:spLocks noGrp="1"/>
          </p:cNvSpPr>
          <p:nvPr>
            <p:ph type="dt" sz="half" idx="10"/>
          </p:nvPr>
        </p:nvSpPr>
        <p:spPr/>
        <p:txBody>
          <a:bodyPr/>
          <a:lstStyle/>
          <a:p>
            <a:fld id="{E893A864-3CEA-45F5-9865-AA0ADA2CAF27}" type="datetimeFigureOut">
              <a:rPr lang="en-SG" smtClean="0"/>
              <a:t>4/6/2024</a:t>
            </a:fld>
            <a:endParaRPr lang="en-SG"/>
          </a:p>
        </p:txBody>
      </p:sp>
      <p:sp>
        <p:nvSpPr>
          <p:cNvPr id="6" name="Footer Placeholder 5">
            <a:extLst>
              <a:ext uri="{FF2B5EF4-FFF2-40B4-BE49-F238E27FC236}">
                <a16:creationId xmlns:a16="http://schemas.microsoft.com/office/drawing/2014/main" id="{439994DB-2F5D-1BE2-E79B-F62653D8C32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744A3E3-D8A3-F7BD-1DEA-6813D263EE22}"/>
              </a:ext>
            </a:extLst>
          </p:cNvPr>
          <p:cNvSpPr>
            <a:spLocks noGrp="1"/>
          </p:cNvSpPr>
          <p:nvPr>
            <p:ph type="sldNum" sz="quarter" idx="12"/>
          </p:nvPr>
        </p:nvSpPr>
        <p:spPr/>
        <p:txBody>
          <a:bodyPr/>
          <a:lstStyle/>
          <a:p>
            <a:fld id="{91AE595B-01EF-481A-A581-664B2FE7C12B}" type="slidenum">
              <a:rPr lang="en-SG" smtClean="0"/>
              <a:t>‹#›</a:t>
            </a:fld>
            <a:endParaRPr lang="en-SG"/>
          </a:p>
        </p:txBody>
      </p:sp>
    </p:spTree>
    <p:extLst>
      <p:ext uri="{BB962C8B-B14F-4D97-AF65-F5344CB8AC3E}">
        <p14:creationId xmlns:p14="http://schemas.microsoft.com/office/powerpoint/2010/main" val="1363266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59FF4-8FE3-6BE3-AB8B-6A77B9CA61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B9FE6C2-CCC4-35D3-15D1-65A505051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7E97E08-FDF0-C84F-6C4F-DADC7B5FDD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93A864-3CEA-45F5-9865-AA0ADA2CAF27}" type="datetimeFigureOut">
              <a:rPr lang="en-SG" smtClean="0"/>
              <a:t>4/6/2024</a:t>
            </a:fld>
            <a:endParaRPr lang="en-SG"/>
          </a:p>
        </p:txBody>
      </p:sp>
      <p:sp>
        <p:nvSpPr>
          <p:cNvPr id="5" name="Footer Placeholder 4">
            <a:extLst>
              <a:ext uri="{FF2B5EF4-FFF2-40B4-BE49-F238E27FC236}">
                <a16:creationId xmlns:a16="http://schemas.microsoft.com/office/drawing/2014/main" id="{0E444CE3-BD05-EE47-70DC-7496F7EB53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0B3A87F8-E9D0-132B-1E3A-5BEA0F2F52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AE595B-01EF-481A-A581-664B2FE7C12B}" type="slidenum">
              <a:rPr lang="en-SG" smtClean="0"/>
              <a:t>‹#›</a:t>
            </a:fld>
            <a:endParaRPr lang="en-SG"/>
          </a:p>
        </p:txBody>
      </p:sp>
    </p:spTree>
    <p:extLst>
      <p:ext uri="{BB962C8B-B14F-4D97-AF65-F5344CB8AC3E}">
        <p14:creationId xmlns:p14="http://schemas.microsoft.com/office/powerpoint/2010/main" val="95471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linkedin.com/pulse/unlocking-financial-independence-deep-dive-digital-wallets-aodr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81289-B514-F5B6-A6F1-F4C3C9763F14}"/>
              </a:ext>
            </a:extLst>
          </p:cNvPr>
          <p:cNvSpPr>
            <a:spLocks noGrp="1"/>
          </p:cNvSpPr>
          <p:nvPr>
            <p:ph type="ctrTitle"/>
          </p:nvPr>
        </p:nvSpPr>
        <p:spPr>
          <a:xfrm>
            <a:off x="5297762" y="640080"/>
            <a:ext cx="6251110" cy="3566160"/>
          </a:xfrm>
        </p:spPr>
        <p:txBody>
          <a:bodyPr anchor="b">
            <a:normAutofit/>
          </a:bodyPr>
          <a:lstStyle/>
          <a:p>
            <a:pPr algn="l"/>
            <a:r>
              <a:rPr lang="en-SG" sz="5400" dirty="0"/>
              <a:t>C369 Financial Technologies</a:t>
            </a:r>
          </a:p>
        </p:txBody>
      </p:sp>
      <p:sp>
        <p:nvSpPr>
          <p:cNvPr id="3" name="Subtitle 2">
            <a:extLst>
              <a:ext uri="{FF2B5EF4-FFF2-40B4-BE49-F238E27FC236}">
                <a16:creationId xmlns:a16="http://schemas.microsoft.com/office/drawing/2014/main" id="{A02E7F24-05FC-B799-610C-45D38BB0198E}"/>
              </a:ext>
            </a:extLst>
          </p:cNvPr>
          <p:cNvSpPr>
            <a:spLocks noGrp="1"/>
          </p:cNvSpPr>
          <p:nvPr>
            <p:ph type="subTitle" idx="1"/>
          </p:nvPr>
        </p:nvSpPr>
        <p:spPr>
          <a:xfrm>
            <a:off x="5297760" y="4636008"/>
            <a:ext cx="6251111" cy="1572768"/>
          </a:xfrm>
        </p:spPr>
        <p:txBody>
          <a:bodyPr>
            <a:normAutofit/>
          </a:bodyPr>
          <a:lstStyle/>
          <a:p>
            <a:pPr algn="l"/>
            <a:r>
              <a:rPr lang="en-SG" dirty="0"/>
              <a:t>Graded Assignment Milestone 1</a:t>
            </a:r>
          </a:p>
          <a:p>
            <a:pPr algn="l"/>
            <a:r>
              <a:rPr lang="en-SG" dirty="0"/>
              <a:t>Ho Yao Ming </a:t>
            </a:r>
            <a:r>
              <a:rPr lang="en-SG" dirty="0" err="1"/>
              <a:t>Lazel</a:t>
            </a:r>
            <a:endParaRPr lang="en-SG" dirty="0"/>
          </a:p>
          <a:p>
            <a:pPr algn="l"/>
            <a:r>
              <a:rPr lang="en-SG" dirty="0"/>
              <a:t>23049933</a:t>
            </a:r>
          </a:p>
        </p:txBody>
      </p:sp>
      <p:pic>
        <p:nvPicPr>
          <p:cNvPr id="14" name="Picture 13">
            <a:extLst>
              <a:ext uri="{FF2B5EF4-FFF2-40B4-BE49-F238E27FC236}">
                <a16:creationId xmlns:a16="http://schemas.microsoft.com/office/drawing/2014/main" id="{49C476C0-E911-0E1E-0918-8F63684CCEE1}"/>
              </a:ext>
            </a:extLst>
          </p:cNvPr>
          <p:cNvPicPr>
            <a:picLocks noChangeAspect="1"/>
          </p:cNvPicPr>
          <p:nvPr/>
        </p:nvPicPr>
        <p:blipFill rotWithShape="1">
          <a:blip r:embed="rId2"/>
          <a:srcRect l="8638" r="4603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6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E46F-728B-B106-C435-DEA883CB73C2}"/>
              </a:ext>
            </a:extLst>
          </p:cNvPr>
          <p:cNvSpPr>
            <a:spLocks noGrp="1"/>
          </p:cNvSpPr>
          <p:nvPr>
            <p:ph type="title"/>
          </p:nvPr>
        </p:nvSpPr>
        <p:spPr/>
        <p:txBody>
          <a:bodyPr/>
          <a:lstStyle/>
          <a:p>
            <a:r>
              <a:rPr lang="en-SG" dirty="0"/>
              <a:t>Services page</a:t>
            </a:r>
          </a:p>
        </p:txBody>
      </p:sp>
      <p:pic>
        <p:nvPicPr>
          <p:cNvPr id="5" name="Content Placeholder 4">
            <a:extLst>
              <a:ext uri="{FF2B5EF4-FFF2-40B4-BE49-F238E27FC236}">
                <a16:creationId xmlns:a16="http://schemas.microsoft.com/office/drawing/2014/main" id="{EF505AC2-967F-766B-9213-46264D4277D9}"/>
              </a:ext>
            </a:extLst>
          </p:cNvPr>
          <p:cNvPicPr>
            <a:picLocks noGrp="1" noChangeAspect="1"/>
          </p:cNvPicPr>
          <p:nvPr>
            <p:ph idx="1"/>
          </p:nvPr>
        </p:nvPicPr>
        <p:blipFill>
          <a:blip r:embed="rId2"/>
          <a:stretch>
            <a:fillRect/>
          </a:stretch>
        </p:blipFill>
        <p:spPr>
          <a:xfrm>
            <a:off x="2233234" y="1825625"/>
            <a:ext cx="7725532" cy="4351338"/>
          </a:xfrm>
        </p:spPr>
      </p:pic>
    </p:spTree>
    <p:extLst>
      <p:ext uri="{BB962C8B-B14F-4D97-AF65-F5344CB8AC3E}">
        <p14:creationId xmlns:p14="http://schemas.microsoft.com/office/powerpoint/2010/main" val="237388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DDFE-4932-92DE-DE0A-EAAB199F597B}"/>
              </a:ext>
            </a:extLst>
          </p:cNvPr>
          <p:cNvSpPr>
            <a:spLocks noGrp="1"/>
          </p:cNvSpPr>
          <p:nvPr>
            <p:ph type="title"/>
          </p:nvPr>
        </p:nvSpPr>
        <p:spPr/>
        <p:txBody>
          <a:bodyPr/>
          <a:lstStyle/>
          <a:p>
            <a:r>
              <a:rPr lang="en-SG" dirty="0"/>
              <a:t>E-wallet page</a:t>
            </a:r>
          </a:p>
        </p:txBody>
      </p:sp>
      <p:pic>
        <p:nvPicPr>
          <p:cNvPr id="5" name="Content Placeholder 4">
            <a:extLst>
              <a:ext uri="{FF2B5EF4-FFF2-40B4-BE49-F238E27FC236}">
                <a16:creationId xmlns:a16="http://schemas.microsoft.com/office/drawing/2014/main" id="{B796D6B1-4BCB-097A-5492-61BEB250B6E6}"/>
              </a:ext>
            </a:extLst>
          </p:cNvPr>
          <p:cNvPicPr>
            <a:picLocks noGrp="1" noChangeAspect="1"/>
          </p:cNvPicPr>
          <p:nvPr>
            <p:ph idx="1"/>
          </p:nvPr>
        </p:nvPicPr>
        <p:blipFill>
          <a:blip r:embed="rId2"/>
          <a:stretch>
            <a:fillRect/>
          </a:stretch>
        </p:blipFill>
        <p:spPr>
          <a:xfrm>
            <a:off x="2190655" y="1825625"/>
            <a:ext cx="7810690" cy="4351338"/>
          </a:xfrm>
        </p:spPr>
      </p:pic>
    </p:spTree>
    <p:extLst>
      <p:ext uri="{BB962C8B-B14F-4D97-AF65-F5344CB8AC3E}">
        <p14:creationId xmlns:p14="http://schemas.microsoft.com/office/powerpoint/2010/main" val="3139682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83A1F-75AC-021E-E747-300FB1A8BDFA}"/>
              </a:ext>
            </a:extLst>
          </p:cNvPr>
          <p:cNvSpPr>
            <a:spLocks noGrp="1"/>
          </p:cNvSpPr>
          <p:nvPr>
            <p:ph type="title"/>
          </p:nvPr>
        </p:nvSpPr>
        <p:spPr/>
        <p:txBody>
          <a:bodyPr/>
          <a:lstStyle/>
          <a:p>
            <a:r>
              <a:rPr lang="en-SG" dirty="0"/>
              <a:t>Budget page</a:t>
            </a:r>
          </a:p>
        </p:txBody>
      </p:sp>
      <p:pic>
        <p:nvPicPr>
          <p:cNvPr id="5" name="Content Placeholder 4">
            <a:extLst>
              <a:ext uri="{FF2B5EF4-FFF2-40B4-BE49-F238E27FC236}">
                <a16:creationId xmlns:a16="http://schemas.microsoft.com/office/drawing/2014/main" id="{ED067B18-C3BD-0EC5-F40B-509A2D123226}"/>
              </a:ext>
            </a:extLst>
          </p:cNvPr>
          <p:cNvPicPr>
            <a:picLocks noGrp="1" noChangeAspect="1"/>
          </p:cNvPicPr>
          <p:nvPr>
            <p:ph idx="1"/>
          </p:nvPr>
        </p:nvPicPr>
        <p:blipFill>
          <a:blip r:embed="rId2"/>
          <a:stretch>
            <a:fillRect/>
          </a:stretch>
        </p:blipFill>
        <p:spPr>
          <a:xfrm>
            <a:off x="2199678" y="1825625"/>
            <a:ext cx="7792643" cy="4351338"/>
          </a:xfrm>
        </p:spPr>
      </p:pic>
    </p:spTree>
    <p:extLst>
      <p:ext uri="{BB962C8B-B14F-4D97-AF65-F5344CB8AC3E}">
        <p14:creationId xmlns:p14="http://schemas.microsoft.com/office/powerpoint/2010/main" val="2837413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B063-83B6-5B51-C83E-1849ECBC8E02}"/>
              </a:ext>
            </a:extLst>
          </p:cNvPr>
          <p:cNvSpPr>
            <a:spLocks noGrp="1"/>
          </p:cNvSpPr>
          <p:nvPr>
            <p:ph type="title"/>
          </p:nvPr>
        </p:nvSpPr>
        <p:spPr/>
        <p:txBody>
          <a:bodyPr/>
          <a:lstStyle/>
          <a:p>
            <a:r>
              <a:rPr lang="en-SG" dirty="0"/>
              <a:t>Expense Tracking Page</a:t>
            </a:r>
          </a:p>
        </p:txBody>
      </p:sp>
      <p:pic>
        <p:nvPicPr>
          <p:cNvPr id="5" name="Content Placeholder 4">
            <a:extLst>
              <a:ext uri="{FF2B5EF4-FFF2-40B4-BE49-F238E27FC236}">
                <a16:creationId xmlns:a16="http://schemas.microsoft.com/office/drawing/2014/main" id="{82F4EEDC-C07C-E2A4-4226-FCD77A72BCFB}"/>
              </a:ext>
            </a:extLst>
          </p:cNvPr>
          <p:cNvPicPr>
            <a:picLocks noGrp="1" noChangeAspect="1"/>
          </p:cNvPicPr>
          <p:nvPr>
            <p:ph idx="1"/>
          </p:nvPr>
        </p:nvPicPr>
        <p:blipFill>
          <a:blip r:embed="rId2"/>
          <a:stretch>
            <a:fillRect/>
          </a:stretch>
        </p:blipFill>
        <p:spPr>
          <a:xfrm>
            <a:off x="2224757" y="1825625"/>
            <a:ext cx="7742486" cy="4351338"/>
          </a:xfrm>
        </p:spPr>
      </p:pic>
    </p:spTree>
    <p:extLst>
      <p:ext uri="{BB962C8B-B14F-4D97-AF65-F5344CB8AC3E}">
        <p14:creationId xmlns:p14="http://schemas.microsoft.com/office/powerpoint/2010/main" val="2160240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1E94-CF7E-20A2-BC2F-41924D7D6C08}"/>
              </a:ext>
            </a:extLst>
          </p:cNvPr>
          <p:cNvSpPr>
            <a:spLocks noGrp="1"/>
          </p:cNvSpPr>
          <p:nvPr>
            <p:ph type="title"/>
          </p:nvPr>
        </p:nvSpPr>
        <p:spPr/>
        <p:txBody>
          <a:bodyPr/>
          <a:lstStyle/>
          <a:p>
            <a:r>
              <a:rPr lang="en-SG" dirty="0"/>
              <a:t>Personal Tips page</a:t>
            </a:r>
          </a:p>
        </p:txBody>
      </p:sp>
      <p:pic>
        <p:nvPicPr>
          <p:cNvPr id="5" name="Content Placeholder 4">
            <a:extLst>
              <a:ext uri="{FF2B5EF4-FFF2-40B4-BE49-F238E27FC236}">
                <a16:creationId xmlns:a16="http://schemas.microsoft.com/office/drawing/2014/main" id="{5E013DD8-D919-153E-CDAF-FC30EC172E90}"/>
              </a:ext>
            </a:extLst>
          </p:cNvPr>
          <p:cNvPicPr>
            <a:picLocks noGrp="1" noChangeAspect="1"/>
          </p:cNvPicPr>
          <p:nvPr>
            <p:ph idx="1"/>
          </p:nvPr>
        </p:nvPicPr>
        <p:blipFill>
          <a:blip r:embed="rId2"/>
          <a:stretch>
            <a:fillRect/>
          </a:stretch>
        </p:blipFill>
        <p:spPr>
          <a:xfrm>
            <a:off x="2158155" y="1825625"/>
            <a:ext cx="7875690" cy="4351338"/>
          </a:xfrm>
        </p:spPr>
      </p:pic>
    </p:spTree>
    <p:extLst>
      <p:ext uri="{BB962C8B-B14F-4D97-AF65-F5344CB8AC3E}">
        <p14:creationId xmlns:p14="http://schemas.microsoft.com/office/powerpoint/2010/main" val="2356908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821D-4CE3-4AA7-A5AC-F9DF673DD3ED}"/>
              </a:ext>
            </a:extLst>
          </p:cNvPr>
          <p:cNvSpPr>
            <a:spLocks noGrp="1"/>
          </p:cNvSpPr>
          <p:nvPr>
            <p:ph type="title"/>
          </p:nvPr>
        </p:nvSpPr>
        <p:spPr/>
        <p:txBody>
          <a:bodyPr/>
          <a:lstStyle/>
          <a:p>
            <a:r>
              <a:rPr lang="en-SG" dirty="0"/>
              <a:t>Savings page</a:t>
            </a:r>
          </a:p>
        </p:txBody>
      </p:sp>
      <p:pic>
        <p:nvPicPr>
          <p:cNvPr id="5" name="Content Placeholder 4">
            <a:extLst>
              <a:ext uri="{FF2B5EF4-FFF2-40B4-BE49-F238E27FC236}">
                <a16:creationId xmlns:a16="http://schemas.microsoft.com/office/drawing/2014/main" id="{B8A25DD6-DE7F-03CF-7C91-55E9B99D1E54}"/>
              </a:ext>
            </a:extLst>
          </p:cNvPr>
          <p:cNvPicPr>
            <a:picLocks noGrp="1" noChangeAspect="1"/>
          </p:cNvPicPr>
          <p:nvPr>
            <p:ph idx="1"/>
          </p:nvPr>
        </p:nvPicPr>
        <p:blipFill>
          <a:blip r:embed="rId2"/>
          <a:stretch>
            <a:fillRect/>
          </a:stretch>
        </p:blipFill>
        <p:spPr>
          <a:xfrm>
            <a:off x="2250808" y="1825625"/>
            <a:ext cx="7690384" cy="4351338"/>
          </a:xfrm>
        </p:spPr>
      </p:pic>
    </p:spTree>
    <p:extLst>
      <p:ext uri="{BB962C8B-B14F-4D97-AF65-F5344CB8AC3E}">
        <p14:creationId xmlns:p14="http://schemas.microsoft.com/office/powerpoint/2010/main" val="52608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4B3E-1F2C-A049-E483-A6AE938C3071}"/>
              </a:ext>
            </a:extLst>
          </p:cNvPr>
          <p:cNvSpPr>
            <a:spLocks noGrp="1"/>
          </p:cNvSpPr>
          <p:nvPr>
            <p:ph type="title"/>
          </p:nvPr>
        </p:nvSpPr>
        <p:spPr/>
        <p:txBody>
          <a:bodyPr/>
          <a:lstStyle/>
          <a:p>
            <a:r>
              <a:rPr lang="en-SG" dirty="0"/>
              <a:t>Payment page</a:t>
            </a:r>
          </a:p>
        </p:txBody>
      </p:sp>
      <p:pic>
        <p:nvPicPr>
          <p:cNvPr id="5" name="Content Placeholder 4">
            <a:extLst>
              <a:ext uri="{FF2B5EF4-FFF2-40B4-BE49-F238E27FC236}">
                <a16:creationId xmlns:a16="http://schemas.microsoft.com/office/drawing/2014/main" id="{90ABD95F-80D5-0BBC-589B-C5A9272BAFFD}"/>
              </a:ext>
            </a:extLst>
          </p:cNvPr>
          <p:cNvPicPr>
            <a:picLocks noGrp="1" noChangeAspect="1"/>
          </p:cNvPicPr>
          <p:nvPr>
            <p:ph idx="1"/>
          </p:nvPr>
        </p:nvPicPr>
        <p:blipFill>
          <a:blip r:embed="rId2"/>
          <a:stretch>
            <a:fillRect/>
          </a:stretch>
        </p:blipFill>
        <p:spPr>
          <a:xfrm>
            <a:off x="2200480" y="1825625"/>
            <a:ext cx="7791040" cy="4351338"/>
          </a:xfrm>
        </p:spPr>
      </p:pic>
    </p:spTree>
    <p:extLst>
      <p:ext uri="{BB962C8B-B14F-4D97-AF65-F5344CB8AC3E}">
        <p14:creationId xmlns:p14="http://schemas.microsoft.com/office/powerpoint/2010/main" val="231818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E969-8DB7-10DE-5B72-AD34E160BCA7}"/>
              </a:ext>
            </a:extLst>
          </p:cNvPr>
          <p:cNvSpPr>
            <a:spLocks noGrp="1"/>
          </p:cNvSpPr>
          <p:nvPr>
            <p:ph type="title"/>
          </p:nvPr>
        </p:nvSpPr>
        <p:spPr/>
        <p:txBody>
          <a:bodyPr/>
          <a:lstStyle/>
          <a:p>
            <a:r>
              <a:rPr lang="en-SG" dirty="0"/>
              <a:t>Payment Successful page</a:t>
            </a:r>
          </a:p>
        </p:txBody>
      </p:sp>
      <p:pic>
        <p:nvPicPr>
          <p:cNvPr id="5" name="Content Placeholder 4">
            <a:extLst>
              <a:ext uri="{FF2B5EF4-FFF2-40B4-BE49-F238E27FC236}">
                <a16:creationId xmlns:a16="http://schemas.microsoft.com/office/drawing/2014/main" id="{4906F846-A720-683E-290B-38C204E2BE34}"/>
              </a:ext>
            </a:extLst>
          </p:cNvPr>
          <p:cNvPicPr>
            <a:picLocks noGrp="1" noChangeAspect="1"/>
          </p:cNvPicPr>
          <p:nvPr>
            <p:ph idx="1"/>
          </p:nvPr>
        </p:nvPicPr>
        <p:blipFill>
          <a:blip r:embed="rId2"/>
          <a:stretch>
            <a:fillRect/>
          </a:stretch>
        </p:blipFill>
        <p:spPr>
          <a:xfrm>
            <a:off x="2184384" y="1825625"/>
            <a:ext cx="7823232" cy="4351338"/>
          </a:xfrm>
        </p:spPr>
      </p:pic>
    </p:spTree>
    <p:extLst>
      <p:ext uri="{BB962C8B-B14F-4D97-AF65-F5344CB8AC3E}">
        <p14:creationId xmlns:p14="http://schemas.microsoft.com/office/powerpoint/2010/main" val="306225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D47E-F6E8-E95A-BAD2-7CF8DD82B288}"/>
              </a:ext>
            </a:extLst>
          </p:cNvPr>
          <p:cNvSpPr>
            <a:spLocks noGrp="1"/>
          </p:cNvSpPr>
          <p:nvPr>
            <p:ph type="title"/>
          </p:nvPr>
        </p:nvSpPr>
        <p:spPr/>
        <p:txBody>
          <a:bodyPr/>
          <a:lstStyle/>
          <a:p>
            <a:r>
              <a:rPr lang="en-SG" dirty="0"/>
              <a:t>Payment Failed page</a:t>
            </a:r>
          </a:p>
        </p:txBody>
      </p:sp>
      <p:pic>
        <p:nvPicPr>
          <p:cNvPr id="5" name="Content Placeholder 4">
            <a:extLst>
              <a:ext uri="{FF2B5EF4-FFF2-40B4-BE49-F238E27FC236}">
                <a16:creationId xmlns:a16="http://schemas.microsoft.com/office/drawing/2014/main" id="{A937D4E4-C8C1-71E5-1B48-D357C675CD65}"/>
              </a:ext>
            </a:extLst>
          </p:cNvPr>
          <p:cNvPicPr>
            <a:picLocks noGrp="1" noChangeAspect="1"/>
          </p:cNvPicPr>
          <p:nvPr>
            <p:ph idx="1"/>
          </p:nvPr>
        </p:nvPicPr>
        <p:blipFill>
          <a:blip r:embed="rId2"/>
          <a:stretch>
            <a:fillRect/>
          </a:stretch>
        </p:blipFill>
        <p:spPr>
          <a:xfrm>
            <a:off x="2170587" y="1825625"/>
            <a:ext cx="7850826" cy="4351338"/>
          </a:xfrm>
        </p:spPr>
      </p:pic>
    </p:spTree>
    <p:extLst>
      <p:ext uri="{BB962C8B-B14F-4D97-AF65-F5344CB8AC3E}">
        <p14:creationId xmlns:p14="http://schemas.microsoft.com/office/powerpoint/2010/main" val="3604983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8FDB6-D671-07F3-E3E2-6B7C7668772E}"/>
              </a:ext>
            </a:extLst>
          </p:cNvPr>
          <p:cNvSpPr>
            <a:spLocks noGrp="1"/>
          </p:cNvSpPr>
          <p:nvPr>
            <p:ph type="title"/>
          </p:nvPr>
        </p:nvSpPr>
        <p:spPr/>
        <p:txBody>
          <a:bodyPr/>
          <a:lstStyle/>
          <a:p>
            <a:r>
              <a:rPr lang="en-SG" dirty="0"/>
              <a:t>Canva link</a:t>
            </a:r>
          </a:p>
        </p:txBody>
      </p:sp>
      <p:sp>
        <p:nvSpPr>
          <p:cNvPr id="3" name="Content Placeholder 2">
            <a:extLst>
              <a:ext uri="{FF2B5EF4-FFF2-40B4-BE49-F238E27FC236}">
                <a16:creationId xmlns:a16="http://schemas.microsoft.com/office/drawing/2014/main" id="{46143293-02A6-B634-F7F2-5D1D0FE50E20}"/>
              </a:ext>
            </a:extLst>
          </p:cNvPr>
          <p:cNvSpPr>
            <a:spLocks noGrp="1"/>
          </p:cNvSpPr>
          <p:nvPr>
            <p:ph idx="1"/>
          </p:nvPr>
        </p:nvSpPr>
        <p:spPr/>
        <p:txBody>
          <a:bodyPr/>
          <a:lstStyle/>
          <a:p>
            <a:r>
              <a:rPr lang="en-SG" dirty="0"/>
              <a:t>https://www.canva.com/design/DAGG9qTS5AY/SY8W6wHnGgQUKSOausk-eg/edit?utm_content=DAGG9qTS5AY&amp;utm_campaign=designshare&amp;utm_medium=link2&amp;utm_source=sharebutton</a:t>
            </a:r>
          </a:p>
        </p:txBody>
      </p:sp>
    </p:spTree>
    <p:extLst>
      <p:ext uri="{BB962C8B-B14F-4D97-AF65-F5344CB8AC3E}">
        <p14:creationId xmlns:p14="http://schemas.microsoft.com/office/powerpoint/2010/main" val="2648423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9C6D0-0DA8-9712-330C-35E23B533240}"/>
              </a:ext>
            </a:extLst>
          </p:cNvPr>
          <p:cNvSpPr>
            <a:spLocks noGrp="1"/>
          </p:cNvSpPr>
          <p:nvPr>
            <p:ph type="title"/>
          </p:nvPr>
        </p:nvSpPr>
        <p:spPr>
          <a:xfrm>
            <a:off x="686834" y="1153572"/>
            <a:ext cx="3200400" cy="4461163"/>
          </a:xfrm>
        </p:spPr>
        <p:txBody>
          <a:bodyPr>
            <a:normAutofit/>
          </a:bodyPr>
          <a:lstStyle/>
          <a:p>
            <a:r>
              <a:rPr lang="en-US">
                <a:solidFill>
                  <a:srgbClr val="FFFFFF"/>
                </a:solidFill>
              </a:rPr>
              <a:t>Identify a problem people face in the financial services industry. </a:t>
            </a:r>
            <a:endParaRPr lang="en-SG">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94E3CE-9CA3-9472-B30F-A66DC5929B55}"/>
              </a:ext>
            </a:extLst>
          </p:cNvPr>
          <p:cNvSpPr>
            <a:spLocks noGrp="1"/>
          </p:cNvSpPr>
          <p:nvPr>
            <p:ph idx="1"/>
          </p:nvPr>
        </p:nvSpPr>
        <p:spPr>
          <a:xfrm>
            <a:off x="4447308" y="591344"/>
            <a:ext cx="6906491" cy="5585619"/>
          </a:xfrm>
        </p:spPr>
        <p:txBody>
          <a:bodyPr anchor="ctr">
            <a:normAutofit/>
          </a:bodyPr>
          <a:lstStyle/>
          <a:p>
            <a:r>
              <a:rPr lang="en-US"/>
              <a:t>Many people, regardless of their background or profession, encounter challenges when it comes to managing their finances. It's tough to keep track of what you spend and its tougher to say no to buying things impulsively, especially when friends or family members push you to. And saving up for the future adds another layer of difficulty, needing you to be disciplined and plan ahead, even with all the distractions of everyday life.</a:t>
            </a:r>
          </a:p>
          <a:p>
            <a:endParaRPr lang="en-SG" dirty="0"/>
          </a:p>
        </p:txBody>
      </p:sp>
    </p:spTree>
    <p:extLst>
      <p:ext uri="{BB962C8B-B14F-4D97-AF65-F5344CB8AC3E}">
        <p14:creationId xmlns:p14="http://schemas.microsoft.com/office/powerpoint/2010/main" val="2689864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A79922-B2D7-E9CF-D0F0-950CCC2DD69D}"/>
              </a:ext>
            </a:extLst>
          </p:cNvPr>
          <p:cNvSpPr>
            <a:spLocks noGrp="1"/>
          </p:cNvSpPr>
          <p:nvPr>
            <p:ph type="title"/>
          </p:nvPr>
        </p:nvSpPr>
        <p:spPr>
          <a:xfrm>
            <a:off x="841248" y="548640"/>
            <a:ext cx="3600860" cy="5431536"/>
          </a:xfrm>
        </p:spPr>
        <p:txBody>
          <a:bodyPr>
            <a:normAutofit/>
          </a:bodyPr>
          <a:lstStyle/>
          <a:p>
            <a:r>
              <a:rPr lang="en-US" sz="5400"/>
              <a:t>Reference Sources</a:t>
            </a:r>
            <a:endParaRPr lang="en-SG"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75FC05-63DE-B778-185F-CE15601176B1}"/>
              </a:ext>
            </a:extLst>
          </p:cNvPr>
          <p:cNvSpPr>
            <a:spLocks noGrp="1"/>
          </p:cNvSpPr>
          <p:nvPr>
            <p:ph idx="1"/>
          </p:nvPr>
        </p:nvSpPr>
        <p:spPr>
          <a:xfrm>
            <a:off x="5126418" y="552091"/>
            <a:ext cx="6224335" cy="5431536"/>
          </a:xfrm>
        </p:spPr>
        <p:txBody>
          <a:bodyPr anchor="ctr">
            <a:normAutofit/>
          </a:bodyPr>
          <a:lstStyle/>
          <a:p>
            <a:r>
              <a:rPr lang="en-SG" sz="2200">
                <a:hlinkClick r:id="rId2"/>
              </a:rPr>
              <a:t>https://www.linkedin.com/pulse/unlocking-financial-independence-deep-dive-digital-wallets-aodrc/</a:t>
            </a:r>
            <a:r>
              <a:rPr lang="en-SG" sz="2200"/>
              <a:t> (SLIDE 4)</a:t>
            </a:r>
          </a:p>
        </p:txBody>
      </p:sp>
    </p:spTree>
    <p:extLst>
      <p:ext uri="{BB962C8B-B14F-4D97-AF65-F5344CB8AC3E}">
        <p14:creationId xmlns:p14="http://schemas.microsoft.com/office/powerpoint/2010/main" val="3486447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828B61-A441-4E99-ED65-1B1927586B31}"/>
              </a:ext>
            </a:extLst>
          </p:cNvPr>
          <p:cNvSpPr>
            <a:spLocks noGrp="1"/>
          </p:cNvSpPr>
          <p:nvPr>
            <p:ph type="title"/>
          </p:nvPr>
        </p:nvSpPr>
        <p:spPr>
          <a:xfrm>
            <a:off x="4553733" y="548464"/>
            <a:ext cx="6798541" cy="1675623"/>
          </a:xfrm>
        </p:spPr>
        <p:txBody>
          <a:bodyPr anchor="b">
            <a:normAutofit/>
          </a:bodyPr>
          <a:lstStyle/>
          <a:p>
            <a:r>
              <a:rPr lang="en-US" sz="3700"/>
              <a:t>Describe the people most affected by this problem (your target audience)</a:t>
            </a:r>
            <a:endParaRPr lang="en-SG" sz="3700"/>
          </a:p>
        </p:txBody>
      </p:sp>
      <p:pic>
        <p:nvPicPr>
          <p:cNvPr id="5" name="Picture 4" descr="One in a crowd">
            <a:extLst>
              <a:ext uri="{FF2B5EF4-FFF2-40B4-BE49-F238E27FC236}">
                <a16:creationId xmlns:a16="http://schemas.microsoft.com/office/drawing/2014/main" id="{49556894-D35D-CD15-BB76-979CF57C82F0}"/>
              </a:ext>
            </a:extLst>
          </p:cNvPr>
          <p:cNvPicPr>
            <a:picLocks noChangeAspect="1"/>
          </p:cNvPicPr>
          <p:nvPr/>
        </p:nvPicPr>
        <p:blipFill rotWithShape="1">
          <a:blip r:embed="rId2"/>
          <a:srcRect l="31148" r="22958"/>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004617FC-5420-EE37-ED4B-9EE790CF2806}"/>
              </a:ext>
            </a:extLst>
          </p:cNvPr>
          <p:cNvSpPr>
            <a:spLocks noGrp="1"/>
          </p:cNvSpPr>
          <p:nvPr>
            <p:ph idx="1"/>
          </p:nvPr>
        </p:nvSpPr>
        <p:spPr>
          <a:xfrm>
            <a:off x="4553734" y="2409830"/>
            <a:ext cx="6798539" cy="3705217"/>
          </a:xfrm>
        </p:spPr>
        <p:txBody>
          <a:bodyPr>
            <a:normAutofit/>
          </a:bodyPr>
          <a:lstStyle/>
          <a:p>
            <a:r>
              <a:rPr lang="en-US" sz="1700"/>
              <a:t>Youths aged between 16 to 23 who struggle with managing their expenses</a:t>
            </a:r>
          </a:p>
          <a:p>
            <a:r>
              <a:rPr lang="en-US" sz="1700"/>
              <a:t>Many youths frequently find themselves in financial distress, having to live allowance to allowance or paycheck to paycheck. Their spending patterns tend to be quick and impulsive rather then for the long-term. They usually have difficulty distinguishing between needs and wants and may succumb to societal or peer pressure when keeping up with the latest trends or maintaining a certain lifestyle.</a:t>
            </a:r>
          </a:p>
          <a:p>
            <a:r>
              <a:rPr lang="en-US" sz="1700"/>
              <a:t>Budgeting may feel like a very difficult task for them, and they usually lack the discipline or the know how when creating a budget and following its rules regularly and effectively. As a result, they tend to overspend on non-essentials like in-game purchases or dining out regularly at expensive restaurants, leaving them with little to no money for savings for emergencies.</a:t>
            </a:r>
          </a:p>
          <a:p>
            <a:pPr marL="0" indent="0">
              <a:buNone/>
            </a:pPr>
            <a:endParaRPr lang="en-US" sz="1700"/>
          </a:p>
        </p:txBody>
      </p:sp>
    </p:spTree>
    <p:extLst>
      <p:ext uri="{BB962C8B-B14F-4D97-AF65-F5344CB8AC3E}">
        <p14:creationId xmlns:p14="http://schemas.microsoft.com/office/powerpoint/2010/main" val="3300756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 on document with pen">
            <a:extLst>
              <a:ext uri="{FF2B5EF4-FFF2-40B4-BE49-F238E27FC236}">
                <a16:creationId xmlns:a16="http://schemas.microsoft.com/office/drawing/2014/main" id="{1F9A2058-61C7-283C-C0DF-1018EC684B28}"/>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63C95C-2B73-DE7E-B9D7-55E838841CB2}"/>
              </a:ext>
            </a:extLst>
          </p:cNvPr>
          <p:cNvSpPr>
            <a:spLocks noGrp="1"/>
          </p:cNvSpPr>
          <p:nvPr>
            <p:ph type="title"/>
          </p:nvPr>
        </p:nvSpPr>
        <p:spPr>
          <a:xfrm>
            <a:off x="7531610" y="365125"/>
            <a:ext cx="3822189" cy="1899912"/>
          </a:xfrm>
        </p:spPr>
        <p:txBody>
          <a:bodyPr>
            <a:normAutofit/>
          </a:bodyPr>
          <a:lstStyle/>
          <a:p>
            <a:r>
              <a:rPr lang="en-US" sz="4000"/>
              <a:t>Review recent FinTech trends</a:t>
            </a:r>
            <a:endParaRPr lang="en-SG" sz="4000"/>
          </a:p>
        </p:txBody>
      </p:sp>
      <p:sp>
        <p:nvSpPr>
          <p:cNvPr id="3" name="Content Placeholder 2">
            <a:extLst>
              <a:ext uri="{FF2B5EF4-FFF2-40B4-BE49-F238E27FC236}">
                <a16:creationId xmlns:a16="http://schemas.microsoft.com/office/drawing/2014/main" id="{5CC071D5-52C2-0484-DEC5-3D985C0C7F42}"/>
              </a:ext>
            </a:extLst>
          </p:cNvPr>
          <p:cNvSpPr>
            <a:spLocks noGrp="1"/>
          </p:cNvSpPr>
          <p:nvPr>
            <p:ph idx="1"/>
          </p:nvPr>
        </p:nvSpPr>
        <p:spPr>
          <a:xfrm>
            <a:off x="7344698" y="1828800"/>
            <a:ext cx="4009102" cy="4348163"/>
          </a:xfrm>
        </p:spPr>
        <p:txBody>
          <a:bodyPr>
            <a:normAutofit lnSpcReduction="10000"/>
          </a:bodyPr>
          <a:lstStyle/>
          <a:p>
            <a:r>
              <a:rPr lang="en-US" sz="1400" dirty="0"/>
              <a:t>Digital pocket money - the concept of giving young people an allowance or spending cash in a digital form, usually through a mobile application or internet platform. Rather than tangible money, young individuals handle their finances digitally, utilizing their smartphones or other gadgets to make purchases, monitor their spendings, and even establish savings objectives.</a:t>
            </a:r>
          </a:p>
          <a:p>
            <a:r>
              <a:rPr lang="en-US" sz="1400" dirty="0"/>
              <a:t>The use of digital money instead of fiat currency allows youths to view their spending habits, view transaction history, and even set spending limits or restrictions. . This give youths a sense of accountability, encouraging them to make informed choices and stick to their budgets.</a:t>
            </a:r>
          </a:p>
          <a:p>
            <a:r>
              <a:rPr lang="en-US" sz="1400" dirty="0"/>
              <a:t>It is also convenient for youths as digital pocket money reduces or eliminates the need for them to carry physical cash, reducing the risk of loss or theft. With only their smartphone and internet access, they can access their money anytime, anywhere.</a:t>
            </a:r>
          </a:p>
          <a:p>
            <a:endParaRPr lang="en-US" sz="1100" dirty="0"/>
          </a:p>
        </p:txBody>
      </p:sp>
    </p:spTree>
    <p:extLst>
      <p:ext uri="{BB962C8B-B14F-4D97-AF65-F5344CB8AC3E}">
        <p14:creationId xmlns:p14="http://schemas.microsoft.com/office/powerpoint/2010/main" val="174912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5443D-8A1D-7B68-7728-F3AB2383F9C6}"/>
              </a:ext>
            </a:extLst>
          </p:cNvPr>
          <p:cNvSpPr>
            <a:spLocks noGrp="1"/>
          </p:cNvSpPr>
          <p:nvPr>
            <p:ph type="title"/>
          </p:nvPr>
        </p:nvSpPr>
        <p:spPr>
          <a:xfrm>
            <a:off x="838200" y="365125"/>
            <a:ext cx="10515600" cy="1325563"/>
          </a:xfrm>
        </p:spPr>
        <p:txBody>
          <a:bodyPr>
            <a:normAutofit/>
          </a:bodyPr>
          <a:lstStyle/>
          <a:p>
            <a:r>
              <a:rPr lang="en-US" sz="3400"/>
              <a:t>Propose a solution to address the problem you identified.</a:t>
            </a:r>
            <a:br>
              <a:rPr lang="en-US" sz="3400"/>
            </a:br>
            <a:endParaRPr lang="en-SG" sz="3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525C72-2299-705A-9801-AE77DFDA2982}"/>
              </a:ext>
            </a:extLst>
          </p:cNvPr>
          <p:cNvSpPr>
            <a:spLocks noGrp="1"/>
          </p:cNvSpPr>
          <p:nvPr>
            <p:ph idx="1"/>
          </p:nvPr>
        </p:nvSpPr>
        <p:spPr>
          <a:xfrm>
            <a:off x="838200" y="1929384"/>
            <a:ext cx="10515600" cy="4251960"/>
          </a:xfrm>
        </p:spPr>
        <p:txBody>
          <a:bodyPr>
            <a:normAutofit/>
          </a:bodyPr>
          <a:lstStyle/>
          <a:p>
            <a:r>
              <a:rPr lang="en-SG" sz="2200" dirty="0"/>
              <a:t>An all-in-one app that includes budgeting tools, expense tracking features as well as payment features. The app will use embedded finance, open banking, as well as blockchain features. This app </a:t>
            </a:r>
            <a:r>
              <a:rPr lang="en-US" sz="2200" dirty="0"/>
              <a:t>analyzes spending patterns and offer personalized budgeting tips and send reminders to help youths resist peer pressure and make more informed spending decisions, helping them manage their allowances and part-time earnings more effectively.</a:t>
            </a:r>
          </a:p>
          <a:p>
            <a:endParaRPr lang="en-US" sz="2200" dirty="0"/>
          </a:p>
          <a:p>
            <a:r>
              <a:rPr lang="en-US" sz="2200" dirty="0"/>
              <a:t>The app also offers automated savings features and goal-based saving accounts, making it easier for youths to set aside money for future expenses like school or travel. </a:t>
            </a:r>
            <a:endParaRPr lang="en-SG" sz="2200" dirty="0"/>
          </a:p>
          <a:p>
            <a:endParaRPr lang="en-SG" sz="2200" dirty="0"/>
          </a:p>
        </p:txBody>
      </p:sp>
    </p:spTree>
    <p:extLst>
      <p:ext uri="{BB962C8B-B14F-4D97-AF65-F5344CB8AC3E}">
        <p14:creationId xmlns:p14="http://schemas.microsoft.com/office/powerpoint/2010/main" val="241904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03F5C-668E-09FE-9A45-CA2AA73F0991}"/>
              </a:ext>
            </a:extLst>
          </p:cNvPr>
          <p:cNvSpPr>
            <a:spLocks noGrp="1"/>
          </p:cNvSpPr>
          <p:nvPr>
            <p:ph type="title"/>
          </p:nvPr>
        </p:nvSpPr>
        <p:spPr>
          <a:xfrm>
            <a:off x="5297762" y="329184"/>
            <a:ext cx="6251110" cy="1783080"/>
          </a:xfrm>
        </p:spPr>
        <p:txBody>
          <a:bodyPr anchor="b">
            <a:normAutofit/>
          </a:bodyPr>
          <a:lstStyle/>
          <a:p>
            <a:r>
              <a:rPr lang="en-US" sz="3800"/>
              <a:t>Indicate relevant MAS regulations and compliance requirements</a:t>
            </a:r>
            <a:endParaRPr lang="en-SG" sz="3800">
              <a:highlight>
                <a:srgbClr val="000000"/>
              </a:highlight>
            </a:endParaRPr>
          </a:p>
        </p:txBody>
      </p:sp>
      <p:pic>
        <p:nvPicPr>
          <p:cNvPr id="14" name="Picture 13" descr="Padlock on computer motherboard">
            <a:extLst>
              <a:ext uri="{FF2B5EF4-FFF2-40B4-BE49-F238E27FC236}">
                <a16:creationId xmlns:a16="http://schemas.microsoft.com/office/drawing/2014/main" id="{0D454919-6E7A-23FA-681E-AE3689A8B5ED}"/>
              </a:ext>
            </a:extLst>
          </p:cNvPr>
          <p:cNvPicPr>
            <a:picLocks noChangeAspect="1"/>
          </p:cNvPicPr>
          <p:nvPr/>
        </p:nvPicPr>
        <p:blipFill rotWithShape="1">
          <a:blip r:embed="rId2"/>
          <a:srcRect l="15658" r="3901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7AAE248B-C418-4D45-3670-C74141CA8929}"/>
              </a:ext>
            </a:extLst>
          </p:cNvPr>
          <p:cNvSpPr>
            <a:spLocks noGrp="1"/>
          </p:cNvSpPr>
          <p:nvPr>
            <p:ph idx="1"/>
          </p:nvPr>
        </p:nvSpPr>
        <p:spPr>
          <a:xfrm>
            <a:off x="5297762" y="2706624"/>
            <a:ext cx="6251110" cy="3483864"/>
          </a:xfrm>
        </p:spPr>
        <p:txBody>
          <a:bodyPr>
            <a:normAutofit/>
          </a:bodyPr>
          <a:lstStyle/>
          <a:p>
            <a:r>
              <a:rPr lang="en-US" sz="2200"/>
              <a:t>Payment Services Act (PSA)</a:t>
            </a:r>
          </a:p>
          <a:p>
            <a:r>
              <a:rPr lang="en-US" sz="2200"/>
              <a:t>Anti-Money Laundering (AML) and Countering the Financing of Terrorism (CFT) Regulations</a:t>
            </a:r>
          </a:p>
          <a:p>
            <a:r>
              <a:rPr lang="en-US" sz="2200"/>
              <a:t>Personal Data Protection Act (PDPA)</a:t>
            </a:r>
          </a:p>
          <a:p>
            <a:r>
              <a:rPr lang="en-US" sz="2200"/>
              <a:t>Cybersecurity Regulations</a:t>
            </a:r>
          </a:p>
        </p:txBody>
      </p:sp>
    </p:spTree>
    <p:extLst>
      <p:ext uri="{BB962C8B-B14F-4D97-AF65-F5344CB8AC3E}">
        <p14:creationId xmlns:p14="http://schemas.microsoft.com/office/powerpoint/2010/main" val="2386701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Rectangle 3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9DC494-3246-59B7-5C57-0BD48886B6C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Features to address fraud prevention and AML compliance</a:t>
            </a:r>
            <a:endParaRPr lang="en-SG" sz="4000">
              <a:solidFill>
                <a:srgbClr val="FFFFFF"/>
              </a:solidFill>
            </a:endParaRPr>
          </a:p>
        </p:txBody>
      </p:sp>
      <p:sp>
        <p:nvSpPr>
          <p:cNvPr id="23" name="Rectangle 1">
            <a:extLst>
              <a:ext uri="{FF2B5EF4-FFF2-40B4-BE49-F238E27FC236}">
                <a16:creationId xmlns:a16="http://schemas.microsoft.com/office/drawing/2014/main" id="{3D39389E-0C13-0A0C-05B5-FEF68236DDA7}"/>
              </a:ext>
            </a:extLst>
          </p:cNvPr>
          <p:cNvSpPr>
            <a:spLocks noGrp="1" noChangeArrowheads="1"/>
          </p:cNvSpPr>
          <p:nvPr>
            <p:ph idx="1"/>
          </p:nvPr>
        </p:nvSpPr>
        <p:spPr bwMode="auto">
          <a:xfrm>
            <a:off x="4810259" y="649480"/>
            <a:ext cx="6555347"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eaLnBrk="0" fontAlgn="base" hangingPunct="0">
              <a:spcBef>
                <a:spcPct val="0"/>
              </a:spcBef>
              <a:spcAft>
                <a:spcPts val="600"/>
              </a:spcAft>
            </a:pPr>
            <a:r>
              <a:rPr kumimoji="0" lang="en-US" altLang="en-US" sz="1700" b="1" i="0" u="none" strike="noStrike" cap="none" normalizeH="0" baseline="0">
                <a:ln>
                  <a:noFill/>
                </a:ln>
                <a:effectLst/>
                <a:latin typeface="Arial" panose="020B0604020202020204" pitchFamily="34" charset="0"/>
              </a:rPr>
              <a:t>Multi-factor Authentication (MFA)</a:t>
            </a:r>
            <a:r>
              <a:rPr kumimoji="0" lang="en-US" altLang="en-US" sz="1700" b="0" i="0" u="none" strike="noStrike" cap="none" normalizeH="0" baseline="0">
                <a:ln>
                  <a:noFill/>
                </a:ln>
                <a:effectLst/>
                <a:latin typeface="Arial" panose="020B0604020202020204" pitchFamily="34" charset="0"/>
              </a:rPr>
              <a:t>: Implement a layered approach to MFA, combining traditional methods like passwords and security questions with more advanced options such as OTP, biometrics (fingerprint, facial recognition), and government-backed authentication systems like SingPass. Furthermore, </a:t>
            </a:r>
            <a:r>
              <a:rPr lang="en-US" altLang="en-US" sz="1700">
                <a:latin typeface="Arial" panose="020B0604020202020204" pitchFamily="34" charset="0"/>
              </a:rPr>
              <a:t>the system will always al</a:t>
            </a:r>
            <a:r>
              <a:rPr kumimoji="0" lang="en-US" altLang="en-US" sz="1700" b="0" i="0" u="none" strike="noStrike" cap="none" normalizeH="0" baseline="0">
                <a:ln>
                  <a:noFill/>
                </a:ln>
                <a:effectLst/>
                <a:latin typeface="Arial" panose="020B0604020202020204" pitchFamily="34" charset="0"/>
              </a:rPr>
              <a:t>low users to choose their preferred MFA methods while ensuring that at least two factors are always required for authentication.</a:t>
            </a:r>
          </a:p>
          <a:p>
            <a:pPr eaLnBrk="0" fontAlgn="base" hangingPunct="0">
              <a:spcBef>
                <a:spcPct val="0"/>
              </a:spcBef>
              <a:spcAft>
                <a:spcPts val="600"/>
              </a:spcAft>
            </a:pPr>
            <a:r>
              <a:rPr kumimoji="0" lang="en-US" altLang="en-US" sz="1700" b="1" i="0" u="none" strike="noStrike" cap="none" normalizeH="0" baseline="0">
                <a:ln>
                  <a:noFill/>
                </a:ln>
                <a:effectLst/>
                <a:latin typeface="Arial" panose="020B0604020202020204" pitchFamily="34" charset="0"/>
              </a:rPr>
              <a:t>Identity Verification</a:t>
            </a:r>
            <a:r>
              <a:rPr kumimoji="0" lang="en-US" altLang="en-US" sz="1700" b="0" i="0" u="none" strike="noStrike" cap="none" normalizeH="0" baseline="0">
                <a:ln>
                  <a:noFill/>
                </a:ln>
                <a:effectLst/>
                <a:latin typeface="Arial" panose="020B0604020202020204" pitchFamily="34" charset="0"/>
              </a:rPr>
              <a:t>: Require users to verify their identity by using documents such as government-issued IDs, passports, or utility bills to ensure that they are who they claim to be when they sign up for an account.</a:t>
            </a:r>
          </a:p>
          <a:p>
            <a:pPr eaLnBrk="0" fontAlgn="base" hangingPunct="0">
              <a:spcBef>
                <a:spcPct val="0"/>
              </a:spcBef>
              <a:spcAft>
                <a:spcPts val="600"/>
              </a:spcAft>
            </a:pPr>
            <a:r>
              <a:rPr lang="en-US" sz="1700" b="1"/>
              <a:t>AML Screening: </a:t>
            </a:r>
            <a:r>
              <a:rPr lang="en-US" sz="1700"/>
              <a:t>Screen customers against global watchlists, sanctions lists, and PEP databases during sign-up to identify individuals involved in illegal activities or high-risk profiles.</a:t>
            </a:r>
          </a:p>
          <a:p>
            <a:pPr eaLnBrk="0" fontAlgn="base" hangingPunct="0">
              <a:spcBef>
                <a:spcPct val="0"/>
              </a:spcBef>
              <a:spcAft>
                <a:spcPts val="600"/>
              </a:spcAft>
            </a:pPr>
            <a:r>
              <a:rPr lang="en-US" sz="1700" b="1"/>
              <a:t>KYC Compliance</a:t>
            </a:r>
            <a:r>
              <a:rPr lang="en-US" sz="1700"/>
              <a:t>: Collect and verify customer information to comply with KYC regulations, updating profiles periodically to assess risk and ensure ongoing compliance.</a:t>
            </a:r>
            <a:r>
              <a:rPr kumimoji="0" lang="en-US" altLang="en-US" sz="1700" b="0" i="0" u="none" strike="noStrike" cap="none" normalizeH="0" baseline="0">
                <a:ln>
                  <a:noFill/>
                </a:ln>
                <a:effectLst/>
                <a:latin typeface="Arial" panose="020B0604020202020204" pitchFamily="34" charset="0"/>
              </a:rPr>
              <a:t>.</a:t>
            </a:r>
          </a:p>
        </p:txBody>
      </p:sp>
    </p:spTree>
    <p:extLst>
      <p:ext uri="{BB962C8B-B14F-4D97-AF65-F5344CB8AC3E}">
        <p14:creationId xmlns:p14="http://schemas.microsoft.com/office/powerpoint/2010/main" val="304250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849F1-E3EC-3D50-1E66-AE855EAE83F7}"/>
              </a:ext>
            </a:extLst>
          </p:cNvPr>
          <p:cNvSpPr>
            <a:spLocks noGrp="1"/>
          </p:cNvSpPr>
          <p:nvPr>
            <p:ph type="title"/>
          </p:nvPr>
        </p:nvSpPr>
        <p:spPr>
          <a:xfrm>
            <a:off x="4572001" y="601744"/>
            <a:ext cx="6781800" cy="1338696"/>
          </a:xfrm>
        </p:spPr>
        <p:txBody>
          <a:bodyPr>
            <a:normAutofit/>
          </a:bodyPr>
          <a:lstStyle/>
          <a:p>
            <a:r>
              <a:rPr lang="en-US" sz="3700"/>
              <a:t>Explain the emerging technologies employed in your solution.</a:t>
            </a:r>
            <a:endParaRPr lang="en-SG" sz="3700"/>
          </a:p>
        </p:txBody>
      </p:sp>
      <p:pic>
        <p:nvPicPr>
          <p:cNvPr id="18" name="Picture 17">
            <a:extLst>
              <a:ext uri="{FF2B5EF4-FFF2-40B4-BE49-F238E27FC236}">
                <a16:creationId xmlns:a16="http://schemas.microsoft.com/office/drawing/2014/main" id="{4C742F40-49CA-65EE-58C9-7AF63BF2D732}"/>
              </a:ext>
            </a:extLst>
          </p:cNvPr>
          <p:cNvPicPr>
            <a:picLocks noChangeAspect="1"/>
          </p:cNvPicPr>
          <p:nvPr/>
        </p:nvPicPr>
        <p:blipFill rotWithShape="1">
          <a:blip r:embed="rId2"/>
          <a:srcRect l="23622" r="4558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15" name="Content Placeholder 2">
            <a:extLst>
              <a:ext uri="{FF2B5EF4-FFF2-40B4-BE49-F238E27FC236}">
                <a16:creationId xmlns:a16="http://schemas.microsoft.com/office/drawing/2014/main" id="{0355C4EE-67F1-29B5-B0A1-2A81E826C710}"/>
              </a:ext>
            </a:extLst>
          </p:cNvPr>
          <p:cNvSpPr>
            <a:spLocks noGrp="1"/>
          </p:cNvSpPr>
          <p:nvPr>
            <p:ph idx="1"/>
          </p:nvPr>
        </p:nvSpPr>
        <p:spPr>
          <a:xfrm>
            <a:off x="4572001" y="2201958"/>
            <a:ext cx="6781800" cy="3900730"/>
          </a:xfrm>
        </p:spPr>
        <p:txBody>
          <a:bodyPr anchor="t">
            <a:normAutofit/>
          </a:bodyPr>
          <a:lstStyle/>
          <a:p>
            <a:r>
              <a:rPr lang="en-US" sz="1600" b="1"/>
              <a:t>Secure Account Aggregation(Open Banking):</a:t>
            </a:r>
            <a:r>
              <a:rPr lang="en-US" sz="1600"/>
              <a:t> Implement Open Banking APIs to securely aggregate users' financial data from multiple banks and financial institutions into the app. This allows users to view all their accounts and transactions in one place, including checking, savings, and credit card accounts.</a:t>
            </a:r>
          </a:p>
          <a:p>
            <a:r>
              <a:rPr lang="en-US" sz="1600" b="1"/>
              <a:t>Blockchain Integration for Security: </a:t>
            </a:r>
            <a:r>
              <a:rPr lang="en-US" sz="1600"/>
              <a:t>Integrate blockchain features into the app to enhance security and transparency. Use blockchain technology to secure users' financial data and transactions, providing an immutable record of all transactions for added peace of mind</a:t>
            </a:r>
          </a:p>
          <a:p>
            <a:r>
              <a:rPr lang="en-SG" sz="1600"/>
              <a:t> </a:t>
            </a:r>
            <a:r>
              <a:rPr kumimoji="0" lang="en-US" altLang="en-US" sz="1600" b="1" i="0" u="none" strike="noStrike" cap="none" normalizeH="0" baseline="0">
                <a:ln>
                  <a:noFill/>
                </a:ln>
                <a:effectLst/>
                <a:latin typeface="Arial" panose="020B0604020202020204" pitchFamily="34" charset="0"/>
              </a:rPr>
              <a:t>Real-time Transaction Monitoring and Fraud Detection</a:t>
            </a:r>
            <a:r>
              <a:rPr kumimoji="0" lang="en-US" altLang="en-US" sz="1600" i="0" u="none" strike="noStrike" cap="none" normalizeH="0" baseline="0">
                <a:ln>
                  <a:noFill/>
                </a:ln>
                <a:effectLst/>
                <a:latin typeface="Arial" panose="020B0604020202020204" pitchFamily="34" charset="0"/>
              </a:rPr>
              <a:t>: </a:t>
            </a:r>
            <a:r>
              <a:rPr lang="en-US" sz="1600"/>
              <a:t>Implement advanced systems powered by algorithms, machine learning, and Open Banking APIs to monitor customer transactions in real-time. This allows the detection of any unusual or suspicious activities that may indicate potential fraud or money laundering. By analyzing patterns of behavior and transaction history, these integrated tools help prevent fraudulent transactions and ensure the security of customer accounts.</a:t>
            </a:r>
          </a:p>
          <a:p>
            <a:endParaRPr lang="en-US" sz="1600"/>
          </a:p>
        </p:txBody>
      </p:sp>
    </p:spTree>
    <p:extLst>
      <p:ext uri="{BB962C8B-B14F-4D97-AF65-F5344CB8AC3E}">
        <p14:creationId xmlns:p14="http://schemas.microsoft.com/office/powerpoint/2010/main" val="1025371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E489-4688-8D82-7EC2-E48DCC84D29A}"/>
              </a:ext>
            </a:extLst>
          </p:cNvPr>
          <p:cNvSpPr>
            <a:spLocks noGrp="1"/>
          </p:cNvSpPr>
          <p:nvPr>
            <p:ph type="title"/>
          </p:nvPr>
        </p:nvSpPr>
        <p:spPr/>
        <p:txBody>
          <a:bodyPr/>
          <a:lstStyle/>
          <a:p>
            <a:r>
              <a:rPr lang="en-SG"/>
              <a:t>Home page </a:t>
            </a:r>
            <a:endParaRPr lang="en-SG" dirty="0"/>
          </a:p>
        </p:txBody>
      </p:sp>
      <p:pic>
        <p:nvPicPr>
          <p:cNvPr id="5" name="Content Placeholder 4">
            <a:extLst>
              <a:ext uri="{FF2B5EF4-FFF2-40B4-BE49-F238E27FC236}">
                <a16:creationId xmlns:a16="http://schemas.microsoft.com/office/drawing/2014/main" id="{2368BE57-3D01-C1F6-56A5-F0A40CFEAC63}"/>
              </a:ext>
            </a:extLst>
          </p:cNvPr>
          <p:cNvPicPr>
            <a:picLocks noGrp="1" noChangeAspect="1"/>
          </p:cNvPicPr>
          <p:nvPr>
            <p:ph idx="1"/>
          </p:nvPr>
        </p:nvPicPr>
        <p:blipFill>
          <a:blip r:embed="rId2"/>
          <a:stretch>
            <a:fillRect/>
          </a:stretch>
        </p:blipFill>
        <p:spPr>
          <a:xfrm>
            <a:off x="2201284" y="1825625"/>
            <a:ext cx="7789431" cy="4351338"/>
          </a:xfrm>
        </p:spPr>
      </p:pic>
    </p:spTree>
    <p:extLst>
      <p:ext uri="{BB962C8B-B14F-4D97-AF65-F5344CB8AC3E}">
        <p14:creationId xmlns:p14="http://schemas.microsoft.com/office/powerpoint/2010/main" val="3549668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TotalTime>
  <Words>995</Words>
  <Application>Microsoft Office PowerPoint</Application>
  <PresentationFormat>Widescreen</PresentationFormat>
  <Paragraphs>46</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Aptos Display</vt:lpstr>
      <vt:lpstr>Arial</vt:lpstr>
      <vt:lpstr>Office Theme</vt:lpstr>
      <vt:lpstr>C369 Financial Technologies</vt:lpstr>
      <vt:lpstr>Identify a problem people face in the financial services industry. </vt:lpstr>
      <vt:lpstr>Describe the people most affected by this problem (your target audience)</vt:lpstr>
      <vt:lpstr>Review recent FinTech trends</vt:lpstr>
      <vt:lpstr>Propose a solution to address the problem you identified. </vt:lpstr>
      <vt:lpstr>Indicate relevant MAS regulations and compliance requirements</vt:lpstr>
      <vt:lpstr>Features to address fraud prevention and AML compliance</vt:lpstr>
      <vt:lpstr>Explain the emerging technologies employed in your solution.</vt:lpstr>
      <vt:lpstr>Home page </vt:lpstr>
      <vt:lpstr>Services page</vt:lpstr>
      <vt:lpstr>E-wallet page</vt:lpstr>
      <vt:lpstr>Budget page</vt:lpstr>
      <vt:lpstr>Expense Tracking Page</vt:lpstr>
      <vt:lpstr>Personal Tips page</vt:lpstr>
      <vt:lpstr>Savings page</vt:lpstr>
      <vt:lpstr>Payment page</vt:lpstr>
      <vt:lpstr>Payment Successful page</vt:lpstr>
      <vt:lpstr>Payment Failed page</vt:lpstr>
      <vt:lpstr>Canva link</vt:lpstr>
      <vt:lpstr>Reference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C369 Financial Technologies</dc:title>
  <dc:creator>Bura bura</dc:creator>
  <cp:lastModifiedBy>Bura bura</cp:lastModifiedBy>
  <cp:revision>9</cp:revision>
  <dcterms:created xsi:type="dcterms:W3CDTF">2024-05-16T00:56:17Z</dcterms:created>
  <dcterms:modified xsi:type="dcterms:W3CDTF">2024-06-04T11:39:07Z</dcterms:modified>
</cp:coreProperties>
</file>